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32"/>
  </p:notesMasterIdLst>
  <p:handoutMasterIdLst>
    <p:handoutMasterId r:id="rId33"/>
  </p:handoutMasterIdLst>
  <p:sldIdLst>
    <p:sldId id="364" r:id="rId2"/>
    <p:sldId id="366" r:id="rId3"/>
    <p:sldId id="365" r:id="rId4"/>
    <p:sldId id="379" r:id="rId5"/>
    <p:sldId id="370" r:id="rId6"/>
    <p:sldId id="371" r:id="rId7"/>
    <p:sldId id="372" r:id="rId8"/>
    <p:sldId id="374" r:id="rId9"/>
    <p:sldId id="375" r:id="rId10"/>
    <p:sldId id="376" r:id="rId11"/>
    <p:sldId id="377" r:id="rId12"/>
    <p:sldId id="381" r:id="rId13"/>
    <p:sldId id="384" r:id="rId14"/>
    <p:sldId id="385" r:id="rId15"/>
    <p:sldId id="387" r:id="rId16"/>
    <p:sldId id="386" r:id="rId17"/>
    <p:sldId id="388" r:id="rId18"/>
    <p:sldId id="389" r:id="rId19"/>
    <p:sldId id="390" r:id="rId20"/>
    <p:sldId id="391" r:id="rId21"/>
    <p:sldId id="392" r:id="rId22"/>
    <p:sldId id="401" r:id="rId23"/>
    <p:sldId id="393" r:id="rId24"/>
    <p:sldId id="394" r:id="rId25"/>
    <p:sldId id="395" r:id="rId26"/>
    <p:sldId id="396" r:id="rId27"/>
    <p:sldId id="397" r:id="rId28"/>
    <p:sldId id="399" r:id="rId29"/>
    <p:sldId id="398" r:id="rId30"/>
    <p:sldId id="400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200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2014-02-11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2014-02-11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5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nielshanson/mp_tutorial/wiki/Taxonomic-Analys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files/HOT_Sanger_megan_dsvs.zip" TargetMode="External"/><Relationship Id="rId4" Type="http://schemas.openxmlformats.org/officeDocument/2006/relationships/hyperlink" Target="https://github.com/nielshanson/mp_tutorial/raw/master/taxonomic_analysis/code/metapathways_rRNA_to_megan.py" TargetMode="External"/><Relationship Id="rId5" Type="http://schemas.openxmlformats.org/officeDocument/2006/relationships/hyperlink" Target="https://github.com/nielshanson/mp_tutorial/raw/master/taxonomic_analysis/code/metapathways_last_to_megan.py" TargetMode="External"/><Relationship Id="rId6" Type="http://schemas.openxmlformats.org/officeDocument/2006/relationships/hyperlink" Target="https://github.com/nielshanson/mp_tutorial/raw/master/taxonomic_analysis/code/metapathways_cog_to_megan.py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Sanger_megan_csvs.zi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ab.inf.uni-tuebingen.de/software/megan5/" TargetMode="External"/><Relationship Id="rId12" Type="http://schemas.openxmlformats.org/officeDocument/2006/relationships/hyperlink" Target="http://www.rstudio.com/" TargetMode="External"/><Relationship Id="rId13" Type="http://schemas.openxmlformats.org/officeDocument/2006/relationships/hyperlink" Target="https://github.com/nielshanson/mp_tutorial/wiki/Taxonomic-Analysis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nielshanson/mp_tutorial/raw/master/taxonomic_analysis/files/MetaPathways_Tutorial_Taxonomic_Analysis.pdf" TargetMode="External"/><Relationship Id="rId3" Type="http://schemas.openxmlformats.org/officeDocument/2006/relationships/hyperlink" Target="https://dl.dropboxusercontent.com/u/551265/HOT_Sanger.zip" TargetMode="External"/><Relationship Id="rId4" Type="http://schemas.openxmlformats.org/officeDocument/2006/relationships/hyperlink" Target="https://github.com/nielshanson/mp_tutorial/raw/master/taxonomic_analysis/code/metapathways_rRNA_to_megan.py" TargetMode="External"/><Relationship Id="rId5" Type="http://schemas.openxmlformats.org/officeDocument/2006/relationships/hyperlink" Target="https://github.com/nielshanson/mp_tutorial/raw/master/taxonomic_analysis/code/metapathways_cog_to_megan.py" TargetMode="External"/><Relationship Id="rId6" Type="http://schemas.openxmlformats.org/officeDocument/2006/relationships/hyperlink" Target="https://github.com/nielshanson/mp_tutorial/raw/master/taxonomic_analysis/code/metapathways_last_to_megan.py" TargetMode="External"/><Relationship Id="rId7" Type="http://schemas.openxmlformats.org/officeDocument/2006/relationships/hyperlink" Target="https://github.com/nielshanson/mp_tutorial/raw/master/taxonomic_analysis/files/HOT_Sanger_megan_csvs.zip" TargetMode="External"/><Relationship Id="rId8" Type="http://schemas.openxmlformats.org/officeDocument/2006/relationships/hyperlink" Target="https://github.com/nielshanson/mp_tutorial/raw/master/taxonomic_analysis/files/HOT_Sanger_megan_dsvs.zip" TargetMode="External"/><Relationship Id="rId9" Type="http://schemas.openxmlformats.org/officeDocument/2006/relationships/hyperlink" Target="https://github.com/nielshanson/mp_tutorial/raw/master/taxonomic_analysis/files/HOT_megan_table.txt" TargetMode="External"/><Relationship Id="rId10" Type="http://schemas.openxmlformats.org/officeDocument/2006/relationships/hyperlink" Target="https://github.com/nielshanson/mp_tutorial/raw/master/taxonomic_analysis/code/mp_tutorial_taxonomic_analysis.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megan_table.tx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Analysis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Ph.D. 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Workshop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19672" y="6208638"/>
            <a:ext cx="610242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hlinkClick r:id="rId3"/>
              </a:rPr>
              <a:t>https://</a:t>
            </a:r>
            <a:r>
              <a:rPr lang="en-US" sz="1300" b="1" dirty="0" err="1">
                <a:hlinkClick r:id="rId3"/>
              </a:rPr>
              <a:t>github.com</a:t>
            </a:r>
            <a:r>
              <a:rPr lang="en-US" sz="1300" b="1" dirty="0">
                <a:hlinkClick r:id="rId3"/>
              </a:rPr>
              <a:t>/</a:t>
            </a:r>
            <a:r>
              <a:rPr lang="en-US" sz="1300" b="1" dirty="0" err="1">
                <a:hlinkClick r:id="rId3"/>
              </a:rPr>
              <a:t>nielshanson</a:t>
            </a:r>
            <a:r>
              <a:rPr lang="en-US" sz="1300" b="1" dirty="0">
                <a:hlinkClick r:id="rId3"/>
              </a:rPr>
              <a:t>/</a:t>
            </a:r>
            <a:r>
              <a:rPr lang="en-US" sz="1300" b="1" dirty="0" err="1">
                <a:hlinkClick r:id="rId3"/>
              </a:rPr>
              <a:t>mp_tutorial</a:t>
            </a:r>
            <a:r>
              <a:rPr lang="en-US" sz="1300" b="1" dirty="0">
                <a:hlinkClick r:id="rId3"/>
              </a:rPr>
              <a:t>/wiki/Taxonomic-Analysis</a:t>
            </a:r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22097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can easily parse comma-separated files (.</a:t>
            </a:r>
            <a:r>
              <a:rPr lang="en-US" sz="2000" dirty="0" err="1" smtClean="0"/>
              <a:t>csv</a:t>
            </a:r>
            <a:r>
              <a:rPr lang="en-US" sz="2000" dirty="0" smtClean="0"/>
              <a:t>) files in the following format:</a:t>
            </a:r>
            <a:br>
              <a:rPr lang="en-US" sz="2000" dirty="0" smtClean="0"/>
            </a:br>
            <a:r>
              <a:rPr lang="en-US" sz="2000" dirty="0" smtClean="0"/>
              <a:t>&lt;read&gt;, &lt;taxa&gt;, &lt;score&gt;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386104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Caulobacter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vibrioides</a:t>
            </a:r>
            <a:r>
              <a:rPr lang="en-US" sz="1200" dirty="0">
                <a:latin typeface="Courier"/>
                <a:cs typeface="Courier"/>
              </a:rPr>
              <a:t>, 813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Brucella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melitensis</a:t>
            </a:r>
            <a:r>
              <a:rPr lang="en-US" sz="1200" dirty="0">
                <a:latin typeface="Courier"/>
                <a:cs typeface="Courier"/>
              </a:rPr>
              <a:t>, 786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Pseudomonas </a:t>
            </a:r>
            <a:r>
              <a:rPr lang="en-US" sz="1200" dirty="0" err="1">
                <a:latin typeface="Courier"/>
                <a:cs typeface="Courier"/>
              </a:rPr>
              <a:t>aeruginosa</a:t>
            </a:r>
            <a:r>
              <a:rPr lang="en-US" sz="1200" dirty="0">
                <a:latin typeface="Courier"/>
                <a:cs typeface="Courier"/>
              </a:rPr>
              <a:t>, 774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CDC1551,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H37Rv,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Salmonella </a:t>
            </a:r>
            <a:r>
              <a:rPr lang="en-US" sz="1200" dirty="0" err="1">
                <a:latin typeface="Courier"/>
                <a:cs typeface="Courier"/>
              </a:rPr>
              <a:t>typhimurium</a:t>
            </a:r>
            <a:r>
              <a:rPr lang="en-US" sz="1200" dirty="0">
                <a:latin typeface="Courier"/>
                <a:cs typeface="Courier"/>
              </a:rPr>
              <a:t> LT2, 743</a:t>
            </a:r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91680" y="6050905"/>
            <a:ext cx="7962172" cy="543076"/>
          </a:xfrm>
        </p:spPr>
        <p:txBody>
          <a:bodyPr>
            <a:normAutofit/>
          </a:bodyPr>
          <a:lstStyle/>
          <a:p>
            <a:r>
              <a:rPr lang="en-US" sz="1400" b="0" dirty="0" smtClean="0"/>
              <a:t>Results</a:t>
            </a:r>
            <a:r>
              <a:rPr lang="en-US" sz="1400" b="0" dirty="0"/>
              <a:t>:  </a:t>
            </a:r>
            <a:r>
              <a:rPr lang="en-US" sz="1400" b="0" dirty="0" smtClean="0">
                <a:hlinkClick r:id="rId2"/>
              </a:rPr>
              <a:t>HOT_Sanger_megan.csv.zip</a:t>
            </a:r>
            <a:r>
              <a:rPr lang="en-US" sz="1400" b="0" dirty="0"/>
              <a:t>, </a:t>
            </a:r>
            <a:r>
              <a:rPr lang="en-US" sz="1400" b="0" dirty="0" err="1">
                <a:hlinkClick r:id="rId3"/>
              </a:rPr>
              <a:t>HOT_Sanger_megan_dsvs.zip</a:t>
            </a:r>
            <a:endParaRPr lang="en-US" sz="1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150" y="908720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4"/>
              </a:rPr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36" y="433098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5"/>
              </a:rPr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1452" y="2615436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6"/>
              </a:rPr>
              <a:t>metapathways_COG_to_megan.py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36" y="12780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020" y="47971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metapathways_last_to_megan.py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refseq.lastout.parsed.txt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188" y="304708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metapathways_cog_to_megan.py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cog.lastout.parsed.txt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6020" y="192438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/*/results/</a:t>
            </a:r>
            <a:r>
              <a:rPr lang="en-US" sz="1200" dirty="0" err="1">
                <a:latin typeface="Courier"/>
                <a:cs typeface="Courier"/>
              </a:rPr>
              <a:t>rRNA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ssu</a:t>
            </a:r>
            <a:r>
              <a:rPr lang="en-US" sz="1200" dirty="0">
                <a:latin typeface="Courier"/>
                <a:cs typeface="Courier"/>
              </a:rPr>
              <a:t>*.</a:t>
            </a:r>
            <a:r>
              <a:rPr lang="en-US" sz="1200" dirty="0" err="1">
                <a:latin typeface="Courier"/>
                <a:cs typeface="Courier"/>
              </a:rPr>
              <a:t>rRNA.stats.txt</a:t>
            </a:r>
            <a:r>
              <a:rPr lang="en-US" sz="1200" dirty="0">
                <a:latin typeface="Courier"/>
                <a:cs typeface="Courier"/>
              </a:rPr>
              <a:t> -o 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0620" y="3787536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metapathways_cog_to_megan.py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HOT_Sanger</a:t>
            </a:r>
            <a:r>
              <a:rPr lang="en-US" sz="1200" dirty="0" smtClean="0">
                <a:latin typeface="Courier"/>
                <a:cs typeface="Courier"/>
              </a:rPr>
              <a:t>/</a:t>
            </a:r>
            <a:r>
              <a:rPr lang="en-US" sz="1200" dirty="0">
                <a:latin typeface="Courier"/>
                <a:cs typeface="Courier"/>
              </a:rPr>
              <a:t>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/*cog*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036" y="558924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metapathways_last_to_megan.py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refseq</a:t>
            </a:r>
            <a:r>
              <a:rPr lang="en-US" sz="1200" dirty="0">
                <a:latin typeface="Courier"/>
                <a:cs typeface="Courier"/>
              </a:rPr>
              <a:t>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938692" y="446036"/>
            <a:ext cx="7962172" cy="5430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Python Scripts: metapathways_[rRNA/last/COG]_to_megan.py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0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628255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We will now load our </a:t>
            </a:r>
            <a:r>
              <a:rPr lang="en-US" sz="2000" dirty="0"/>
              <a:t>.</a:t>
            </a:r>
            <a:r>
              <a:rPr lang="en-US" sz="2000" dirty="0" err="1" smtClean="0"/>
              <a:t>megan.csv.txt</a:t>
            </a:r>
            <a:r>
              <a:rPr lang="en-US" sz="2000" dirty="0" smtClean="0"/>
              <a:t> files into MEGAN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42" y="1403256"/>
            <a:ext cx="2450168" cy="277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05424"/>
            <a:ext cx="1814576" cy="252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405424"/>
            <a:ext cx="2281932" cy="1584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21" y="4293096"/>
            <a:ext cx="7627321" cy="202423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628948" y="3337406"/>
            <a:ext cx="3294488" cy="5684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May want to change Min Support to 1 for </a:t>
            </a:r>
            <a:r>
              <a:rPr lang="en-US" sz="2000" dirty="0" err="1" smtClean="0"/>
              <a:t>rRNA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931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33627"/>
            <a:ext cx="5962272" cy="44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Options &gt; Compare &gt; Organize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3532138" cy="239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05" y="1537112"/>
            <a:ext cx="3476537" cy="2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83494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Now are going to export the taxonomy hits from MEGAN in an R-compatible format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55845" y="1667808"/>
            <a:ext cx="7449081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Decline your taxonomy hits to your preferred taxonomic level</a:t>
            </a:r>
            <a:br>
              <a:rPr lang="en-US" sz="2000" dirty="0" smtClean="0"/>
            </a:br>
            <a:r>
              <a:rPr lang="en-US" sz="2000" dirty="0" smtClean="0"/>
              <a:t>- this will really depend on your samples and biological goals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e.g., Tree </a:t>
            </a:r>
            <a:r>
              <a:rPr lang="en-US" sz="2000" dirty="0"/>
              <a:t>&gt; Collapse at </a:t>
            </a:r>
            <a:r>
              <a:rPr lang="en-US" sz="2000" dirty="0" smtClean="0"/>
              <a:t>Level or </a:t>
            </a:r>
            <a:br>
              <a:rPr lang="en-US" sz="2000" dirty="0" smtClean="0"/>
            </a:br>
            <a:r>
              <a:rPr lang="en-US" sz="2000" dirty="0"/>
              <a:t>right-click options to </a:t>
            </a:r>
            <a:r>
              <a:rPr lang="en-US" sz="2000" dirty="0" smtClean="0"/>
              <a:t>un-collapse </a:t>
            </a:r>
            <a:r>
              <a:rPr lang="en-US" sz="2000" dirty="0"/>
              <a:t>a given node (e.g., expand </a:t>
            </a:r>
            <a:r>
              <a:rPr lang="en-US" sz="2000" i="1" dirty="0" err="1"/>
              <a:t>proteobacteria</a:t>
            </a:r>
            <a:r>
              <a:rPr lang="en-US" sz="2000" dirty="0"/>
              <a:t> to the </a:t>
            </a:r>
            <a:r>
              <a:rPr lang="en-US" sz="2000" i="1" dirty="0"/>
              <a:t>alpha-</a:t>
            </a:r>
            <a:r>
              <a:rPr lang="en-US" sz="2000" dirty="0"/>
              <a:t>, </a:t>
            </a:r>
            <a:r>
              <a:rPr lang="en-US" sz="2000" i="1" dirty="0"/>
              <a:t>beta-</a:t>
            </a:r>
            <a:r>
              <a:rPr lang="en-US" sz="2000" dirty="0"/>
              <a:t>, </a:t>
            </a:r>
            <a:r>
              <a:rPr lang="en-US" sz="2000" i="1" dirty="0"/>
              <a:t>gamma-</a:t>
            </a:r>
            <a:r>
              <a:rPr lang="en-US" sz="2000" dirty="0"/>
              <a:t>, and </a:t>
            </a:r>
            <a:r>
              <a:rPr lang="en-US" sz="2000" i="1" dirty="0"/>
              <a:t>delta-</a:t>
            </a:r>
            <a:r>
              <a:rPr lang="en-US" sz="2000" dirty="0"/>
              <a:t> subgroups)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2441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0" y="1484784"/>
            <a:ext cx="4896544" cy="531139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Select desired taxonomy: e.g. Select &gt; </a:t>
            </a:r>
            <a:r>
              <a:rPr lang="en-US" sz="2000" dirty="0"/>
              <a:t>All </a:t>
            </a:r>
            <a:r>
              <a:rPr lang="en-US" sz="2000" dirty="0" smtClean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425560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Files &gt; Export &gt; CSV Format...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5514732" cy="3370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72" y="1340768"/>
            <a:ext cx="3201406" cy="163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92" y="3161006"/>
            <a:ext cx="3176576" cy="1780162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86861" y="5157192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Tabs separator is nicer as commas can get used in Taxonomy Names</a:t>
            </a:r>
          </a:p>
        </p:txBody>
      </p:sp>
    </p:spTree>
    <p:extLst>
      <p:ext uri="{BB962C8B-B14F-4D97-AF65-F5344CB8AC3E}">
        <p14:creationId xmlns:p14="http://schemas.microsoft.com/office/powerpoint/2010/main" val="407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1124744"/>
            <a:ext cx="7562850" cy="663710"/>
          </a:xfrm>
        </p:spPr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57941" y="3717032"/>
            <a:ext cx="7985607" cy="266246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="1" dirty="0" smtClean="0"/>
              <a:t>Presentation </a:t>
            </a:r>
            <a:r>
              <a:rPr lang="en-US" sz="1200" b="1" dirty="0"/>
              <a:t>Slides: </a:t>
            </a:r>
            <a:r>
              <a:rPr lang="en-US" sz="1200" dirty="0" smtClean="0">
                <a:hlinkClick r:id="rId2"/>
              </a:rPr>
              <a:t>MetaPathways_Tutorial_Taxonomic_Analysis.pdf</a:t>
            </a:r>
            <a:endParaRPr lang="en-US" sz="1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="1" dirty="0" smtClean="0"/>
              <a:t>HOT </a:t>
            </a:r>
            <a:r>
              <a:rPr lang="en-US" sz="1200" b="1" dirty="0" err="1" smtClean="0"/>
              <a:t>MetaPathways</a:t>
            </a:r>
            <a:r>
              <a:rPr lang="en-US" sz="1200" b="1" dirty="0" smtClean="0"/>
              <a:t> </a:t>
            </a:r>
            <a:r>
              <a:rPr lang="en-US" sz="1200" b="1" dirty="0"/>
              <a:t>Output: </a:t>
            </a:r>
            <a:r>
              <a:rPr lang="en-US" sz="1200" dirty="0" smtClean="0">
                <a:hlinkClick r:id="rId3"/>
              </a:rPr>
              <a:t>HOT_Sanger.zip</a:t>
            </a:r>
            <a:endParaRPr lang="en-US" sz="1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="1" dirty="0" err="1" smtClean="0"/>
              <a:t>MetaPathways_to_megan</a:t>
            </a:r>
            <a:r>
              <a:rPr lang="en-US" sz="1200" b="1" dirty="0"/>
              <a:t> scripts:</a:t>
            </a:r>
            <a:br>
              <a:rPr lang="en-US" sz="1200" b="1" dirty="0"/>
            </a:br>
            <a:r>
              <a:rPr lang="en-US" sz="1200" dirty="0" smtClean="0">
                <a:hlinkClick r:id="rId4"/>
              </a:rPr>
              <a:t>metapathways_rRNA_to_megan.py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>
                <a:hlinkClick r:id="rId5"/>
              </a:rPr>
              <a:t>metapathways_cog_to_megan.py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>
                <a:hlinkClick r:id="rId6"/>
              </a:rPr>
              <a:t>metapathways_last_to_megan.py</a:t>
            </a:r>
            <a:endParaRPr lang="en-US" sz="1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="1" dirty="0" smtClean="0"/>
              <a:t>Megan-Compatible </a:t>
            </a:r>
            <a:r>
              <a:rPr lang="en-US" sz="1200" b="1" dirty="0" smtClean="0"/>
              <a:t>Files:</a:t>
            </a:r>
            <a:r>
              <a:rPr lang="en-US" sz="1200" b="1" dirty="0"/>
              <a:t> </a:t>
            </a:r>
            <a:r>
              <a:rPr lang="en-US" sz="1200" dirty="0" smtClean="0">
                <a:hlinkClick r:id="rId7"/>
              </a:rPr>
              <a:t>HOT_Sanger_megan_csvs.zip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8"/>
              </a:rPr>
              <a:t>HOT_Sanger_megan_dsvs.zip</a:t>
            </a:r>
            <a:endParaRPr lang="en-US" sz="1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="1" dirty="0" smtClean="0"/>
              <a:t>Megan-Table </a:t>
            </a:r>
            <a:r>
              <a:rPr lang="en-US" sz="1200" b="1" dirty="0" smtClean="0"/>
              <a:t>File: </a:t>
            </a:r>
            <a:r>
              <a:rPr lang="en-US" sz="1200" dirty="0" smtClean="0">
                <a:hlinkClick r:id="rId9"/>
              </a:rPr>
              <a:t>HOT_megan_table.txt</a:t>
            </a:r>
            <a:endParaRPr lang="en-US" sz="1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200" b="1" dirty="0"/>
              <a:t>Complete R </a:t>
            </a:r>
            <a:r>
              <a:rPr lang="en-US" sz="1200" b="1" dirty="0" smtClean="0"/>
              <a:t>Script: </a:t>
            </a:r>
            <a:r>
              <a:rPr lang="en-US" sz="1200" dirty="0" smtClean="0">
                <a:hlinkClick r:id="rId10"/>
              </a:rPr>
              <a:t>mp_tutorial_taxonomic_analysis.R</a:t>
            </a:r>
            <a:endParaRPr lang="en-US" sz="1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2834043"/>
            <a:ext cx="7562850" cy="663710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1820220"/>
            <a:ext cx="8138008" cy="1022710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Python v2.x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Install </a:t>
            </a:r>
            <a:r>
              <a:rPr lang="en-US" dirty="0"/>
              <a:t>MEGAN - </a:t>
            </a:r>
            <a:r>
              <a:rPr lang="en-US" dirty="0">
                <a:hlinkClick r:id="rId11"/>
              </a:rPr>
              <a:t>http://ab.inf.uni-tuebingen.de/software/megan5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12"/>
              </a:rPr>
              <a:t>http://www.rstudio.com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1619672" y="3351559"/>
            <a:ext cx="610242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hlinkClick r:id="rId13"/>
              </a:rPr>
              <a:t>https://</a:t>
            </a:r>
            <a:r>
              <a:rPr lang="en-US" sz="1300" b="1" dirty="0" err="1">
                <a:hlinkClick r:id="rId13"/>
              </a:rPr>
              <a:t>github.com</a:t>
            </a:r>
            <a:r>
              <a:rPr lang="en-US" sz="1300" b="1" dirty="0">
                <a:hlinkClick r:id="rId13"/>
              </a:rPr>
              <a:t>/</a:t>
            </a:r>
            <a:r>
              <a:rPr lang="en-US" sz="1300" b="1" dirty="0" err="1">
                <a:hlinkClick r:id="rId13"/>
              </a:rPr>
              <a:t>nielshanson</a:t>
            </a:r>
            <a:r>
              <a:rPr lang="en-US" sz="1300" b="1" dirty="0">
                <a:hlinkClick r:id="rId13"/>
              </a:rPr>
              <a:t>/</a:t>
            </a:r>
            <a:r>
              <a:rPr lang="en-US" sz="1300" b="1" dirty="0" err="1">
                <a:hlinkClick r:id="rId13"/>
              </a:rPr>
              <a:t>mp_tutorial</a:t>
            </a:r>
            <a:r>
              <a:rPr lang="en-US" sz="1300" b="1" dirty="0">
                <a:hlinkClick r:id="rId13"/>
              </a:rPr>
              <a:t>/wiki/Taxonomic-Analysis</a:t>
            </a:r>
            <a:endParaRPr lang="en-US" sz="13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6544" y="3366948"/>
            <a:ext cx="883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Webpage: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So then we have our MEGAN Taxonomy Matrix:</a:t>
            </a:r>
            <a:br>
              <a:rPr lang="en-US" sz="2000" dirty="0" smtClean="0"/>
            </a:br>
            <a:r>
              <a:rPr lang="en-US" sz="2000" dirty="0" err="1" smtClean="0">
                <a:hlinkClick r:id="rId2"/>
              </a:rPr>
              <a:t>HOT_megan_table.txt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41245" y="1844824"/>
            <a:ext cx="2477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head </a:t>
            </a:r>
            <a:r>
              <a:rPr lang="en-US" sz="1000" dirty="0" err="1">
                <a:latin typeface="Courier"/>
                <a:cs typeface="Courier"/>
              </a:rPr>
              <a:t>HOT_megan_table.txt</a:t>
            </a:r>
            <a:r>
              <a:rPr lang="en-US" sz="1000" dirty="0">
                <a:latin typeface="Courier"/>
                <a:cs typeface="Courier"/>
              </a:rPr>
              <a:t> </a:t>
            </a:r>
          </a:p>
          <a:p>
            <a:r>
              <a:rPr lang="en-US" sz="1000" dirty="0">
                <a:latin typeface="Courier"/>
                <a:cs typeface="Courier"/>
              </a:rPr>
              <a:t>#Datasets    1_upper_euphotic.refseq.blastout.parsed.txt     6_upper_euphotic.refseq.blastout.parsed.txt     2_chlorophyllmax.refseq.blastout.parsed.txt     3_below_euphotic.refseq.blastout.parsed.txt     5_uppermesopelagic.refseq.blastout.parsed.txt   7_omz.refseq.blastout.parsed.txt    4_deepabyss.refseq.blastout.parsed.txt</a:t>
            </a:r>
          </a:p>
          <a:p>
            <a:r>
              <a:rPr lang="en-US" sz="1000" dirty="0" err="1">
                <a:latin typeface="Courier"/>
                <a:cs typeface="Courier"/>
              </a:rPr>
              <a:t>Actinobacteria</a:t>
            </a:r>
            <a:r>
              <a:rPr lang="en-US" sz="1000" dirty="0">
                <a:latin typeface="Courier"/>
                <a:cs typeface="Courier"/>
              </a:rPr>
              <a:t> &lt;phylum&gt;  173     271     194     181     349     299     252</a:t>
            </a:r>
          </a:p>
          <a:p>
            <a:r>
              <a:rPr lang="de-DE" sz="1000" dirty="0" err="1">
                <a:latin typeface="Courier"/>
                <a:cs typeface="Courier"/>
              </a:rPr>
              <a:t>Aquificae</a:t>
            </a:r>
            <a:r>
              <a:rPr lang="de-DE" sz="1000" dirty="0">
                <a:latin typeface="Courier"/>
                <a:cs typeface="Courier"/>
              </a:rPr>
              <a:t> &lt;</a:t>
            </a:r>
            <a:r>
              <a:rPr lang="de-DE" sz="1000" dirty="0" err="1">
                <a:latin typeface="Courier"/>
                <a:cs typeface="Courier"/>
              </a:rPr>
              <a:t>phylum</a:t>
            </a:r>
            <a:r>
              <a:rPr lang="de-DE" sz="1000" dirty="0">
                <a:latin typeface="Courier"/>
                <a:cs typeface="Courier"/>
              </a:rPr>
              <a:t>&gt;   0   0   0   0   0   7   5</a:t>
            </a:r>
          </a:p>
          <a:p>
            <a:r>
              <a:rPr lang="pt-BR" sz="1000" dirty="0" err="1">
                <a:latin typeface="Courier"/>
                <a:cs typeface="Courier"/>
              </a:rPr>
              <a:t>Armatimonadetes</a:t>
            </a:r>
            <a:r>
              <a:rPr lang="pt-BR" sz="1000" dirty="0">
                <a:latin typeface="Courier"/>
                <a:cs typeface="Courier"/>
              </a:rPr>
              <a:t>  0   0   0   7   6   0   6</a:t>
            </a:r>
          </a:p>
          <a:p>
            <a:r>
              <a:rPr lang="fi-FI" sz="1000" dirty="0" err="1">
                <a:latin typeface="Courier"/>
                <a:cs typeface="Courier"/>
              </a:rPr>
              <a:t>Bacteroidetes</a:t>
            </a:r>
            <a:r>
              <a:rPr lang="fi-FI" sz="1000" dirty="0">
                <a:latin typeface="Courier"/>
                <a:cs typeface="Courier"/>
              </a:rPr>
              <a:t>    189     129     80  103     126     237     211</a:t>
            </a:r>
          </a:p>
          <a:p>
            <a:r>
              <a:rPr lang="it-IT" sz="1000" dirty="0" err="1">
                <a:latin typeface="Courier"/>
                <a:cs typeface="Courier"/>
              </a:rPr>
              <a:t>Chlorobi</a:t>
            </a:r>
            <a:r>
              <a:rPr lang="it-IT" sz="1000" dirty="0">
                <a:latin typeface="Courier"/>
                <a:cs typeface="Courier"/>
              </a:rPr>
              <a:t>     6   0   7   9   6   18  16</a:t>
            </a:r>
          </a:p>
          <a:p>
            <a:r>
              <a:rPr lang="it-IT" sz="1000" dirty="0" err="1">
                <a:latin typeface="Courier"/>
                <a:cs typeface="Courier"/>
              </a:rPr>
              <a:t>Ignavibacteriae</a:t>
            </a:r>
            <a:r>
              <a:rPr lang="it-IT" sz="1000" dirty="0">
                <a:latin typeface="Courier"/>
                <a:cs typeface="Courier"/>
              </a:rPr>
              <a:t>  0   0   0   0   9   12  10</a:t>
            </a:r>
          </a:p>
          <a:p>
            <a:r>
              <a:rPr lang="it-IT" sz="1000" dirty="0" err="1">
                <a:latin typeface="Courier"/>
                <a:cs typeface="Courier"/>
              </a:rPr>
              <a:t>Lentisphaerae</a:t>
            </a:r>
            <a:r>
              <a:rPr lang="it-IT" sz="1000" dirty="0">
                <a:latin typeface="Courier"/>
                <a:cs typeface="Courier"/>
              </a:rPr>
              <a:t>    6   0   0   0   0   13  9</a:t>
            </a:r>
          </a:p>
          <a:p>
            <a:r>
              <a:rPr lang="de-DE" sz="1000" dirty="0" err="1">
                <a:latin typeface="Courier"/>
                <a:cs typeface="Courier"/>
              </a:rPr>
              <a:t>Verrucomicrobia</a:t>
            </a:r>
            <a:r>
              <a:rPr lang="de-DE" sz="1000" dirty="0">
                <a:latin typeface="Courier"/>
                <a:cs typeface="Courier"/>
              </a:rPr>
              <a:t>  139     245     112     159     240     252     279</a:t>
            </a:r>
          </a:p>
          <a:p>
            <a:r>
              <a:rPr lang="it-IT" sz="1000" dirty="0" err="1">
                <a:latin typeface="Courier"/>
                <a:cs typeface="Courier"/>
              </a:rPr>
              <a:t>Chloroflexi</a:t>
            </a:r>
            <a:r>
              <a:rPr lang="it-IT" sz="1000" dirty="0">
                <a:latin typeface="Courier"/>
                <a:cs typeface="Courier"/>
              </a:rPr>
              <a:t> &lt;phylum&gt;     96  11  71  331     282     284     771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988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Hierarchical Clustering in 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Clustering</a:t>
            </a:r>
            <a:r>
              <a:rPr lang="en-US" sz="2000" dirty="0" smtClean="0"/>
              <a:t> – Methods to put objects into groups that are more similar within each other than between each other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Agglomerative</a:t>
            </a:r>
            <a:r>
              <a:rPr lang="en-US" sz="2000" dirty="0" smtClean="0"/>
              <a:t> –</a:t>
            </a:r>
            <a:r>
              <a:rPr lang="en-US" sz="2000" dirty="0"/>
              <a:t> </a:t>
            </a:r>
            <a:r>
              <a:rPr lang="en-US" sz="2000" dirty="0" smtClean="0"/>
              <a:t>Bottom-up approach. Groups are built-up one at a time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Divisive – Top-down approach. Start with one big group and break it down.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8" y="3439666"/>
            <a:ext cx="3475767" cy="2768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8" y="3478626"/>
            <a:ext cx="2513374" cy="2470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0550" y="6023972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Hierarchical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602570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Non-hierarchical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8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Data Scaling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Important to always plot your data to get an idea of relative data ranges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917778" cy="415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0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Distance Metrics: Euclidian &amp; Bray-Curtis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14064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Distance Metric</a:t>
            </a:r>
            <a:r>
              <a:rPr lang="en-US" sz="2000" dirty="0" smtClean="0"/>
              <a:t> to compare samples. Samples are treated as point in a multi-dimensional taxa space.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Euclidian distance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9" y="2127280"/>
            <a:ext cx="7333828" cy="764162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13821" y="2996952"/>
            <a:ext cx="7449081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Bray-Curtis Dissimilarity</a:t>
            </a:r>
            <a:r>
              <a:rPr lang="en-US" sz="2000" dirty="0" smtClean="0"/>
              <a:t> – Set comparison between shared species over </a:t>
            </a:r>
            <a:r>
              <a:rPr lang="en-US" sz="2000" i="1" dirty="0" smtClean="0"/>
              <a:t>observed</a:t>
            </a:r>
            <a:r>
              <a:rPr lang="en-US" sz="2000" dirty="0" smtClean="0"/>
              <a:t> species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Avoids the </a:t>
            </a:r>
            <a:r>
              <a:rPr lang="en-US" sz="2000" i="1" dirty="0" smtClean="0"/>
              <a:t>double zero </a:t>
            </a:r>
            <a:r>
              <a:rPr lang="en-US" sz="2000" dirty="0" smtClean="0"/>
              <a:t>problem by </a:t>
            </a:r>
            <a:br>
              <a:rPr lang="en-US" sz="2000" dirty="0" smtClean="0"/>
            </a:br>
            <a:r>
              <a:rPr lang="en-US" sz="2000" dirty="0" smtClean="0"/>
              <a:t>only looking at observed taxa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699624"/>
            <a:ext cx="200703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8218942" cy="3046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setwd</a:t>
            </a:r>
            <a:r>
              <a:rPr lang="en-US" sz="1200" dirty="0">
                <a:latin typeface="Courier"/>
                <a:cs typeface="Courier"/>
              </a:rPr>
              <a:t>("~/Desktop/")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read.table</a:t>
            </a:r>
            <a:r>
              <a:rPr lang="en-US" sz="1200" dirty="0">
                <a:latin typeface="Courier"/>
                <a:cs typeface="Courier"/>
              </a:rPr>
              <a:t>("</a:t>
            </a:r>
            <a:r>
              <a:rPr lang="en-US" sz="1200" dirty="0" err="1">
                <a:latin typeface="Courier"/>
                <a:cs typeface="Courier"/>
              </a:rPr>
              <a:t>HOT_megan_table.txt</a:t>
            </a:r>
            <a:r>
              <a:rPr lang="en-US" sz="1200" dirty="0">
                <a:latin typeface="Courier"/>
                <a:cs typeface="Courier"/>
              </a:rPr>
              <a:t>", header=TRUE, </a:t>
            </a:r>
            <a:r>
              <a:rPr lang="en-US" sz="1200" dirty="0" err="1">
                <a:latin typeface="Courier"/>
                <a:cs typeface="Courier"/>
              </a:rPr>
              <a:t>sep</a:t>
            </a:r>
            <a:r>
              <a:rPr lang="en-US" sz="1200" dirty="0">
                <a:latin typeface="Courier"/>
                <a:cs typeface="Courier"/>
              </a:rPr>
              <a:t>="\t", </a:t>
            </a:r>
            <a:r>
              <a:rPr lang="en-US" sz="1200" dirty="0" err="1">
                <a:latin typeface="Courier"/>
                <a:cs typeface="Courier"/>
              </a:rPr>
              <a:t>row.names</a:t>
            </a:r>
            <a:r>
              <a:rPr lang="en-US" sz="1200" dirty="0">
                <a:latin typeface="Courier"/>
                <a:cs typeface="Courier"/>
              </a:rPr>
              <a:t>=1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log(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+ 1</a:t>
            </a:r>
            <a:r>
              <a:rPr lang="en-US" sz="1200" dirty="0" smtClean="0">
                <a:latin typeface="Courier"/>
                <a:cs typeface="Courier"/>
              </a:rPr>
              <a:t>) # transpose</a:t>
            </a:r>
          </a:p>
          <a:p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 &lt;- t(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) # transpose 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HOT_data.t.dist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dist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) # calculate the </a:t>
            </a:r>
            <a:r>
              <a:rPr lang="en-US" sz="1200" dirty="0" err="1">
                <a:latin typeface="Courier"/>
                <a:cs typeface="Courier"/>
              </a:rPr>
              <a:t>euclidian</a:t>
            </a:r>
            <a:r>
              <a:rPr lang="en-US" sz="1200" dirty="0">
                <a:latin typeface="Courier"/>
                <a:cs typeface="Courier"/>
              </a:rPr>
              <a:t> distance between the </a:t>
            </a:r>
            <a:r>
              <a:rPr lang="en-US" sz="1200" dirty="0" smtClean="0">
                <a:latin typeface="Courier"/>
                <a:cs typeface="Courier"/>
              </a:rPr>
              <a:t>rows</a:t>
            </a:r>
          </a:p>
          <a:p>
            <a:r>
              <a:rPr lang="en-US" sz="1200" dirty="0" err="1"/>
              <a:t>HOT_data.euclid.fit</a:t>
            </a:r>
            <a:r>
              <a:rPr lang="en-US" sz="1200" dirty="0"/>
              <a:t> &lt;-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HOT_data.t.dist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gplots</a:t>
            </a:r>
            <a:r>
              <a:rPr lang="en-US" sz="1200" dirty="0"/>
              <a:t>")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RColorBrewer</a:t>
            </a:r>
            <a:r>
              <a:rPr lang="en-US" sz="1200" dirty="0"/>
              <a:t>") </a:t>
            </a:r>
            <a:r>
              <a:rPr lang="en-US" sz="1200" i="1" dirty="0"/>
              <a:t># for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 err="1"/>
              <a:t>euclid_dend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euclid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(8,"GnBu")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38" y="2313214"/>
            <a:ext cx="3983856" cy="39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48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 with multiple distance metrics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6428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try</a:t>
            </a:r>
            <a:r>
              <a:rPr lang="en-US" sz="1200" dirty="0"/>
              <a:t>(library("</a:t>
            </a:r>
            <a:r>
              <a:rPr lang="en-US" sz="1200" dirty="0" err="1"/>
              <a:t>ecodist</a:t>
            </a:r>
            <a:r>
              <a:rPr lang="en-US" sz="1200" dirty="0"/>
              <a:t>"), </a:t>
            </a:r>
            <a:r>
              <a:rPr lang="en-US" sz="1200" dirty="0" err="1"/>
              <a:t>install</a:t>
            </a:r>
            <a:r>
              <a:rPr lang="en-US" sz="1200" b="1" dirty="0" err="1"/>
              <a:t>.</a:t>
            </a:r>
            <a:r>
              <a:rPr lang="en-US" sz="1200" dirty="0" err="1"/>
              <a:t>packages</a:t>
            </a:r>
            <a:r>
              <a:rPr lang="en-US" sz="1200" dirty="0"/>
              <a:t>("</a:t>
            </a:r>
            <a:r>
              <a:rPr lang="en-US" sz="1200" dirty="0" err="1"/>
              <a:t>ecodist</a:t>
            </a:r>
            <a:r>
              <a:rPr lang="en-US" sz="1200" dirty="0"/>
              <a:t>")) </a:t>
            </a:r>
            <a:r>
              <a:rPr lang="en-US" sz="1200" i="1" dirty="0"/>
              <a:t># try load, otherwise install</a:t>
            </a:r>
            <a:endParaRPr lang="en-US" sz="1200" dirty="0"/>
          </a:p>
          <a:p>
            <a:r>
              <a:rPr lang="en-US" sz="1200" dirty="0"/>
              <a:t>library("</a:t>
            </a:r>
            <a:r>
              <a:rPr lang="en-US" sz="1200" dirty="0" err="1"/>
              <a:t>ecodist</a:t>
            </a:r>
            <a:r>
              <a:rPr lang="en-US" sz="1200" dirty="0"/>
              <a:t>") </a:t>
            </a:r>
            <a:r>
              <a:rPr lang="en-US" sz="1200" i="1" dirty="0"/>
              <a:t># try to load again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bcdist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, method</a:t>
            </a:r>
            <a:r>
              <a:rPr lang="en-US" sz="1200" b="1" dirty="0"/>
              <a:t>=</a:t>
            </a:r>
            <a:r>
              <a:rPr lang="en-US" sz="1200" dirty="0"/>
              <a:t>"ward"</a:t>
            </a:r>
            <a:r>
              <a:rPr lang="en-US" sz="1200" dirty="0" smtClean="0"/>
              <a:t>)</a:t>
            </a:r>
          </a:p>
          <a:p>
            <a:r>
              <a:rPr lang="en-US" sz="1200" dirty="0" err="1"/>
              <a:t>bc_dend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my_bc_colours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(8,"BuPu")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r>
              <a:rPr lang="en-US" sz="1200" dirty="0" err="1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r>
              <a:rPr lang="en-US" sz="1200" dirty="0" err="1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col</a:t>
            </a:r>
            <a:r>
              <a:rPr lang="en-US" sz="1200" b="1" dirty="0"/>
              <a:t>=</a:t>
            </a:r>
            <a:r>
              <a:rPr lang="en-US" sz="1200" dirty="0" err="1"/>
              <a:t>my_bc_colours</a:t>
            </a:r>
            <a:r>
              <a:rPr lang="en-US" sz="1200" dirty="0"/>
              <a:t>,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r>
              <a:rPr lang="en-US" sz="1200" dirty="0" err="1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92" y="2190348"/>
            <a:ext cx="4265676" cy="4207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884" y="2360895"/>
            <a:ext cx="4060767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8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Assessing significance: bootstrapping 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75908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</a:t>
            </a:r>
            <a:r>
              <a:rPr lang="en-US" sz="1200" dirty="0" err="1"/>
              <a:t>pvclust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hclust</a:t>
            </a:r>
            <a:r>
              <a:rPr lang="en-US" sz="1200" b="1" dirty="0"/>
              <a:t>=</a:t>
            </a:r>
            <a:r>
              <a:rPr lang="en-US" sz="1200" dirty="0"/>
              <a:t>"complete",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dist</a:t>
            </a:r>
            <a:r>
              <a:rPr lang="en-US" sz="1200" b="1" dirty="0"/>
              <a:t>=</a:t>
            </a:r>
            <a:r>
              <a:rPr lang="en-US" sz="1200" dirty="0"/>
              <a:t>"</a:t>
            </a:r>
            <a:r>
              <a:rPr lang="en-US" sz="1200" dirty="0" err="1"/>
              <a:t>euclidian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 </a:t>
            </a:r>
            <a:r>
              <a:rPr lang="en-US" sz="1200" i="1" dirty="0"/>
              <a:t># in this case no transform is need</a:t>
            </a:r>
            <a:endParaRPr lang="en-US" sz="1200" dirty="0"/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r>
              <a:rPr lang="en-US" sz="1200" dirty="0"/>
              <a:t>library("</a:t>
            </a:r>
            <a:r>
              <a:rPr lang="en-US" sz="1200" dirty="0" err="1"/>
              <a:t>devtools</a:t>
            </a:r>
            <a:r>
              <a:rPr lang="en-US" sz="1200" dirty="0"/>
              <a:t>") </a:t>
            </a:r>
            <a:r>
              <a:rPr lang="en-US" sz="1200" i="1" dirty="0"/>
              <a:t># used to source functions from the internet</a:t>
            </a:r>
            <a:endParaRPr lang="en-US" sz="1200" dirty="0"/>
          </a:p>
          <a:p>
            <a:r>
              <a:rPr lang="en-US" sz="1200" dirty="0" err="1"/>
              <a:t>source_url</a:t>
            </a:r>
            <a:r>
              <a:rPr lang="en-US" sz="1200" dirty="0"/>
              <a:t>('http://</a:t>
            </a:r>
            <a:r>
              <a:rPr lang="en-US" sz="1200" dirty="0" err="1"/>
              <a:t>raw.github.com</a:t>
            </a:r>
            <a:r>
              <a:rPr lang="en-US" sz="1200" dirty="0"/>
              <a:t>/</a:t>
            </a:r>
            <a:r>
              <a:rPr lang="en-US" sz="1200" dirty="0" err="1"/>
              <a:t>nielshanson</a:t>
            </a:r>
            <a:r>
              <a:rPr lang="en-US" sz="1200" dirty="0"/>
              <a:t>/</a:t>
            </a:r>
            <a:r>
              <a:rPr lang="en-US" sz="1200" dirty="0" err="1"/>
              <a:t>mp_tutorial</a:t>
            </a:r>
            <a:r>
              <a:rPr lang="en-US" sz="1200" dirty="0"/>
              <a:t>/master/</a:t>
            </a:r>
            <a:r>
              <a:rPr lang="en-US" sz="1200" dirty="0" err="1"/>
              <a:t>taxonomic_analysis</a:t>
            </a:r>
            <a:r>
              <a:rPr lang="en-US" sz="1200" dirty="0"/>
              <a:t>/code/</a:t>
            </a:r>
            <a:r>
              <a:rPr lang="en-US" sz="1200" dirty="0" err="1"/>
              <a:t>pvclust_bcdist.R</a:t>
            </a:r>
            <a:r>
              <a:rPr lang="en-US" sz="1200" dirty="0"/>
              <a:t>')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hclust</a:t>
            </a:r>
            <a:r>
              <a:rPr lang="en-US" sz="1200" b="1" dirty="0"/>
              <a:t>=</a:t>
            </a:r>
            <a:r>
              <a:rPr lang="en-US" sz="1200" dirty="0"/>
              <a:t>"ward",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b="1" dirty="0"/>
              <a:t>=</a:t>
            </a:r>
            <a:r>
              <a:rPr lang="en-US" sz="1200" dirty="0"/>
              <a:t>"bray–</a:t>
            </a:r>
            <a:r>
              <a:rPr lang="en-US" sz="1200" dirty="0" err="1"/>
              <a:t>curtis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28064"/>
            <a:ext cx="3273690" cy="3933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702" y="2528064"/>
            <a:ext cx="3273690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Visualizing Clustering on Taxa Profile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8560" y="2492896"/>
            <a:ext cx="43781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my_colours</a:t>
            </a:r>
            <a:r>
              <a:rPr lang="en-US" sz="1200" dirty="0" smtClean="0"/>
              <a:t> </a:t>
            </a:r>
            <a:r>
              <a:rPr lang="en-US" sz="1200" b="1" dirty="0" smtClean="0"/>
              <a:t>&lt;-</a:t>
            </a:r>
            <a:r>
              <a:rPr lang="en-US" sz="1200" dirty="0" smtClean="0"/>
              <a:t> </a:t>
            </a:r>
            <a:r>
              <a:rPr lang="en-US" sz="1200" dirty="0" err="1" smtClean="0"/>
              <a:t>brewer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pal</a:t>
            </a:r>
            <a:r>
              <a:rPr lang="en-US" sz="1200" dirty="0" smtClean="0"/>
              <a:t>(8,"Blues") </a:t>
            </a:r>
            <a:r>
              <a:rPr lang="en-US" sz="1200" i="1" dirty="0" smtClean="0"/>
              <a:t># another </a:t>
            </a:r>
            <a:r>
              <a:rPr lang="en-US" sz="1200" i="1" dirty="0" err="1" smtClean="0"/>
              <a:t>colour</a:t>
            </a:r>
            <a:r>
              <a:rPr lang="en-US" sz="1200" i="1" dirty="0" smtClean="0"/>
              <a:t> scheme</a:t>
            </a:r>
            <a:endParaRPr lang="en-US" sz="1200" dirty="0" smtClean="0"/>
          </a:p>
          <a:p>
            <a:r>
              <a:rPr lang="en-US" sz="1200" dirty="0" err="1" smtClean="0"/>
              <a:t>HOT_heat</a:t>
            </a:r>
            <a:r>
              <a:rPr lang="en-US" sz="1200" dirty="0" smtClean="0"/>
              <a:t> </a:t>
            </a:r>
            <a:r>
              <a:rPr lang="en-US" sz="1200" b="1" dirty="0" smtClean="0"/>
              <a:t>&lt;-</a:t>
            </a:r>
            <a:r>
              <a:rPr lang="en-US" sz="1200" dirty="0" smtClean="0"/>
              <a:t> heatmap</a:t>
            </a:r>
            <a:r>
              <a:rPr lang="en-US" sz="1200" b="1" dirty="0" smtClean="0"/>
              <a:t>.</a:t>
            </a:r>
            <a:r>
              <a:rPr lang="en-US" sz="1200" dirty="0" smtClean="0"/>
              <a:t>2(</a:t>
            </a:r>
            <a:r>
              <a:rPr lang="en-US" sz="1200" b="1" dirty="0" err="1" smtClean="0"/>
              <a:t>as.</a:t>
            </a:r>
            <a:r>
              <a:rPr lang="en-US" sz="1200" dirty="0" err="1" smtClean="0"/>
              <a:t>matrix</a:t>
            </a:r>
            <a:r>
              <a:rPr lang="en-US" sz="1200" dirty="0" smtClean="0"/>
              <a:t>(</a:t>
            </a:r>
            <a:r>
              <a:rPr lang="en-US" sz="1200" dirty="0" err="1" smtClean="0"/>
              <a:t>HOT_data</a:t>
            </a:r>
            <a:r>
              <a:rPr lang="en-US" sz="1200" dirty="0" smtClean="0"/>
              <a:t>), </a:t>
            </a:r>
          </a:p>
          <a:p>
            <a:r>
              <a:rPr lang="en-US" sz="1200" dirty="0" smtClean="0"/>
              <a:t>                                        margin</a:t>
            </a:r>
            <a:r>
              <a:rPr lang="en-US" sz="1200" b="1" dirty="0" smtClean="0"/>
              <a:t>=</a:t>
            </a:r>
            <a:r>
              <a:rPr lang="en-US" sz="1200" dirty="0" smtClean="0"/>
              <a:t>c(14,14), </a:t>
            </a:r>
          </a:p>
          <a:p>
            <a:r>
              <a:rPr lang="en-US" sz="1200" dirty="0" smtClean="0"/>
              <a:t>                                        col</a:t>
            </a:r>
            <a:r>
              <a:rPr lang="en-US" sz="1200" b="1" dirty="0" smtClean="0"/>
              <a:t>=</a:t>
            </a:r>
            <a:r>
              <a:rPr lang="en-US" sz="1200" dirty="0" err="1" smtClean="0"/>
              <a:t>my_colours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 smtClean="0"/>
              <a:t>=</a:t>
            </a:r>
            <a:r>
              <a:rPr lang="en-US" sz="1200" dirty="0" err="1" smtClean="0"/>
              <a:t>bc_dend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                                        trace</a:t>
            </a:r>
            <a:r>
              <a:rPr lang="en-US" sz="1200" b="1" dirty="0" smtClean="0"/>
              <a:t>=</a:t>
            </a:r>
            <a:r>
              <a:rPr lang="en-US" sz="1200" dirty="0" smtClean="0"/>
              <a:t>"none", </a:t>
            </a:r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 smtClean="0"/>
              <a:t>=</a:t>
            </a:r>
            <a:r>
              <a:rPr lang="en-US" sz="1200" dirty="0" smtClean="0"/>
              <a:t>"black")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05416"/>
            <a:ext cx="3289384" cy="58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4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41855"/>
            <a:ext cx="3240853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7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8271766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library(ggplot2)</a:t>
            </a:r>
          </a:p>
          <a:p>
            <a:r>
              <a:rPr lang="en-US" sz="1200" dirty="0"/>
              <a:t>library(reshape2) # transform our Data from wide to long format</a:t>
            </a:r>
          </a:p>
          <a:p>
            <a:r>
              <a:rPr lang="en-US" sz="1200" dirty="0" err="1"/>
              <a:t>HOT_data$taxa</a:t>
            </a:r>
            <a:r>
              <a:rPr lang="en-US" sz="1200" dirty="0"/>
              <a:t> = </a:t>
            </a:r>
            <a:r>
              <a:rPr lang="en-US" sz="1200" dirty="0" err="1"/>
              <a:t>rownames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) # add taxa from </a:t>
            </a:r>
            <a:r>
              <a:rPr lang="en-US" sz="1200" dirty="0" err="1"/>
              <a:t>rownames</a:t>
            </a:r>
            <a:r>
              <a:rPr lang="en-US" sz="1200" dirty="0"/>
              <a:t> to Data Frame</a:t>
            </a:r>
          </a:p>
          <a:p>
            <a:r>
              <a:rPr lang="en-US" sz="1200" dirty="0" err="1"/>
              <a:t>HOT_data.m</a:t>
            </a:r>
            <a:r>
              <a:rPr lang="en-US" sz="1200" dirty="0"/>
              <a:t> &lt;- melt(</a:t>
            </a:r>
            <a:r>
              <a:rPr lang="en-US" sz="1200" dirty="0" err="1"/>
              <a:t>HOT_data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colnames</a:t>
            </a:r>
            <a:r>
              <a:rPr lang="en-US" sz="1200" dirty="0"/>
              <a:t>(</a:t>
            </a:r>
            <a:r>
              <a:rPr lang="en-US" sz="1200" dirty="0" err="1"/>
              <a:t>HOT_data.m</a:t>
            </a:r>
            <a:r>
              <a:rPr lang="en-US" sz="1200" dirty="0"/>
              <a:t>)[2] = "sample" # rename variable column to sample</a:t>
            </a:r>
          </a:p>
          <a:p>
            <a:endParaRPr lang="en-US" sz="1200" dirty="0"/>
          </a:p>
          <a:p>
            <a:r>
              <a:rPr lang="en-US" sz="1200" dirty="0"/>
              <a:t># in order to plot things in properly, the order of each variable has to be explicitly set</a:t>
            </a:r>
          </a:p>
          <a:p>
            <a:r>
              <a:rPr lang="en-US" sz="1200" dirty="0" err="1"/>
              <a:t>name_order</a:t>
            </a:r>
            <a:r>
              <a:rPr lang="en-US" sz="1200" dirty="0"/>
              <a:t> &lt;- </a:t>
            </a:r>
            <a:r>
              <a:rPr lang="en-US" sz="1200" dirty="0" err="1"/>
              <a:t>HOT_data.bcdist.ward.fit$labels</a:t>
            </a:r>
            <a:r>
              <a:rPr lang="en-US" sz="1200" dirty="0"/>
              <a:t>[</a:t>
            </a:r>
            <a:r>
              <a:rPr lang="en-US" sz="1200" dirty="0" err="1"/>
              <a:t>HOT_data.bcdist.ward.fit$order</a:t>
            </a:r>
            <a:r>
              <a:rPr lang="en-US" sz="1200" dirty="0"/>
              <a:t>] # get order of samples from clustering</a:t>
            </a:r>
          </a:p>
          <a:p>
            <a:r>
              <a:rPr lang="en-US" sz="1200" dirty="0" err="1"/>
              <a:t>HOT_data.m$sample</a:t>
            </a:r>
            <a:r>
              <a:rPr lang="en-US" sz="1200" dirty="0"/>
              <a:t> &lt;- factor(</a:t>
            </a:r>
            <a:r>
              <a:rPr lang="en-US" sz="1200" dirty="0" err="1"/>
              <a:t>HOT_data.m$sample</a:t>
            </a:r>
            <a:r>
              <a:rPr lang="en-US" sz="1200" dirty="0"/>
              <a:t>, levels=</a:t>
            </a:r>
            <a:r>
              <a:rPr lang="en-US" sz="1200" dirty="0" err="1"/>
              <a:t>name_order</a:t>
            </a:r>
            <a:r>
              <a:rPr lang="en-US" sz="1200" dirty="0"/>
              <a:t>) # set order of samples</a:t>
            </a:r>
          </a:p>
          <a:p>
            <a:r>
              <a:rPr lang="en-US" sz="1200" dirty="0" err="1"/>
              <a:t>HOT_data.m$taxa</a:t>
            </a:r>
            <a:r>
              <a:rPr lang="en-US" sz="1200" dirty="0"/>
              <a:t> &lt;- factor(</a:t>
            </a:r>
            <a:r>
              <a:rPr lang="en-US" sz="1200" dirty="0" err="1"/>
              <a:t>HOT_data.m$taxa</a:t>
            </a:r>
            <a:r>
              <a:rPr lang="en-US" sz="1200" dirty="0"/>
              <a:t>, levels=unique(</a:t>
            </a:r>
            <a:r>
              <a:rPr lang="en-US" sz="1200" dirty="0" err="1"/>
              <a:t>HOT_data.m$taxa</a:t>
            </a:r>
            <a:r>
              <a:rPr lang="en-US" sz="1200" dirty="0"/>
              <a:t>)) # set order of taxa</a:t>
            </a:r>
          </a:p>
          <a:p>
            <a:endParaRPr lang="en-US" sz="1200" dirty="0"/>
          </a:p>
          <a:p>
            <a:r>
              <a:rPr lang="en-US" sz="1200" dirty="0"/>
              <a:t># cut bray-</a:t>
            </a:r>
            <a:r>
              <a:rPr lang="en-US" sz="1200" dirty="0" err="1"/>
              <a:t>curtis</a:t>
            </a:r>
            <a:r>
              <a:rPr lang="en-US" sz="1200" dirty="0"/>
              <a:t> clustering to get groups</a:t>
            </a:r>
          </a:p>
          <a:p>
            <a:r>
              <a:rPr lang="en-US" sz="1200" dirty="0" err="1"/>
              <a:t>bc_ward_groups</a:t>
            </a:r>
            <a:r>
              <a:rPr lang="en-US" sz="1200" dirty="0"/>
              <a:t> &lt;- </a:t>
            </a:r>
            <a:r>
              <a:rPr lang="en-US" sz="1200" dirty="0" err="1"/>
              <a:t>cutree</a:t>
            </a:r>
            <a:r>
              <a:rPr lang="en-US" sz="1200" dirty="0"/>
              <a:t>(</a:t>
            </a:r>
            <a:r>
              <a:rPr lang="en-US" sz="1200" dirty="0" err="1"/>
              <a:t>HOT_data.bcdist.ward.fit</a:t>
            </a:r>
            <a:r>
              <a:rPr lang="en-US" sz="1200" dirty="0"/>
              <a:t>, h=0.12) # slice </a:t>
            </a:r>
            <a:r>
              <a:rPr lang="en-US" sz="1200" dirty="0" err="1"/>
              <a:t>dendrogram</a:t>
            </a:r>
            <a:r>
              <a:rPr lang="en-US" sz="1200" dirty="0"/>
              <a:t> for groups (</a:t>
            </a:r>
            <a:r>
              <a:rPr lang="en-US" sz="1200" dirty="0" err="1"/>
              <a:t>hight</a:t>
            </a:r>
            <a:r>
              <a:rPr lang="en-US" sz="1200" dirty="0"/>
              <a:t>=0.2)</a:t>
            </a:r>
          </a:p>
          <a:p>
            <a:r>
              <a:rPr lang="en-US" sz="1200" dirty="0" err="1"/>
              <a:t>HOT_data.m$clust_group</a:t>
            </a:r>
            <a:r>
              <a:rPr lang="en-US" sz="1200" dirty="0"/>
              <a:t> &lt;- 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bc_ward_groups</a:t>
            </a:r>
            <a:r>
              <a:rPr lang="en-US" sz="1200" dirty="0"/>
              <a:t>[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HOT_data.m</a:t>
            </a:r>
            <a:r>
              <a:rPr lang="en-US" sz="1200" dirty="0"/>
              <a:t>[,"sample"])])</a:t>
            </a:r>
          </a:p>
          <a:p>
            <a:r>
              <a:rPr lang="en-US" sz="1200" dirty="0" err="1"/>
              <a:t>HOT_data.m$clust_group</a:t>
            </a:r>
            <a:r>
              <a:rPr lang="en-US" sz="1200" dirty="0"/>
              <a:t> &lt;- </a:t>
            </a:r>
            <a:r>
              <a:rPr lang="en-US" sz="1200" dirty="0" err="1"/>
              <a:t>as.factor</a:t>
            </a:r>
            <a:r>
              <a:rPr lang="en-US" sz="1200" dirty="0"/>
              <a:t>(</a:t>
            </a:r>
            <a:r>
              <a:rPr lang="en-US" sz="1200" dirty="0" err="1"/>
              <a:t>HOT_data.m$clust_group</a:t>
            </a:r>
            <a:r>
              <a:rPr lang="en-US" sz="1200" dirty="0"/>
              <a:t>) # set group numbers as factors</a:t>
            </a:r>
          </a:p>
          <a:p>
            <a:endParaRPr lang="en-US" sz="1200" dirty="0"/>
          </a:p>
          <a:p>
            <a:r>
              <a:rPr lang="en-US" sz="1200" dirty="0"/>
              <a:t># finally create the bubble plot</a:t>
            </a:r>
          </a:p>
          <a:p>
            <a:r>
              <a:rPr lang="en-US" sz="1200" dirty="0"/>
              <a:t>g &lt;- </a:t>
            </a:r>
            <a:r>
              <a:rPr lang="en-US" sz="1200" dirty="0" err="1"/>
              <a:t>ggplot</a:t>
            </a:r>
            <a:r>
              <a:rPr lang="en-US" sz="1200" dirty="0"/>
              <a:t>(subset(</a:t>
            </a:r>
            <a:r>
              <a:rPr lang="en-US" sz="1200" dirty="0" err="1"/>
              <a:t>HOT_data.m</a:t>
            </a:r>
            <a:r>
              <a:rPr lang="en-US" sz="1200" dirty="0"/>
              <a:t>, value &gt;0), </a:t>
            </a:r>
            <a:r>
              <a:rPr lang="en-US" sz="1200" dirty="0" err="1"/>
              <a:t>aes</a:t>
            </a:r>
            <a:r>
              <a:rPr lang="en-US" sz="1200" dirty="0"/>
              <a:t>(x=sample, y=taxa, color=</a:t>
            </a:r>
            <a:r>
              <a:rPr lang="en-US" sz="1200" dirty="0" err="1"/>
              <a:t>clust_group</a:t>
            </a:r>
            <a:r>
              <a:rPr lang="en-US" sz="1200" dirty="0"/>
              <a:t>))</a:t>
            </a:r>
          </a:p>
          <a:p>
            <a:r>
              <a:rPr lang="en-US" sz="1200" dirty="0"/>
              <a:t>g &lt;- g + </a:t>
            </a:r>
            <a:r>
              <a:rPr lang="en-US" sz="1200" dirty="0" err="1"/>
              <a:t>geom_point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(size=value)) # plot the points and scale them to value</a:t>
            </a:r>
          </a:p>
          <a:p>
            <a:r>
              <a:rPr lang="en-US" sz="1200" dirty="0"/>
              <a:t>g &lt;- g + </a:t>
            </a:r>
            <a:r>
              <a:rPr lang="en-US" sz="1200" dirty="0" err="1"/>
              <a:t>theme_bw</a:t>
            </a:r>
            <a:r>
              <a:rPr lang="en-US" sz="1200" dirty="0"/>
              <a:t>() # use a white background</a:t>
            </a:r>
          </a:p>
          <a:p>
            <a:r>
              <a:rPr lang="en-US" sz="1200" dirty="0"/>
              <a:t>g &lt;- g + theme(</a:t>
            </a:r>
            <a:r>
              <a:rPr lang="en-US" sz="1200" dirty="0" err="1"/>
              <a:t>axis.text.x</a:t>
            </a:r>
            <a:r>
              <a:rPr lang="en-US" sz="1200" dirty="0"/>
              <a:t> = </a:t>
            </a:r>
            <a:r>
              <a:rPr lang="en-US" sz="1200" dirty="0" err="1"/>
              <a:t>element_text</a:t>
            </a:r>
            <a:r>
              <a:rPr lang="en-US" sz="1200" dirty="0"/>
              <a:t>(angle = 90, </a:t>
            </a:r>
            <a:r>
              <a:rPr lang="en-US" sz="1200" dirty="0" err="1"/>
              <a:t>vjust</a:t>
            </a:r>
            <a:r>
              <a:rPr lang="en-US" sz="1200" dirty="0"/>
              <a:t> = 0.5, </a:t>
            </a:r>
            <a:r>
              <a:rPr lang="en-US" sz="1200" dirty="0" err="1"/>
              <a:t>hjust</a:t>
            </a:r>
            <a:r>
              <a:rPr lang="en-US" sz="1200" dirty="0"/>
              <a:t> = 1)) # rotate and </a:t>
            </a:r>
            <a:r>
              <a:rPr lang="en-US" sz="1200" dirty="0" err="1"/>
              <a:t>centre</a:t>
            </a:r>
            <a:r>
              <a:rPr lang="en-US" sz="1200" dirty="0"/>
              <a:t> labels</a:t>
            </a:r>
          </a:p>
          <a:p>
            <a:r>
              <a:rPr lang="en-US" sz="1200" dirty="0"/>
              <a:t>g # plot it, whew!</a:t>
            </a:r>
          </a:p>
        </p:txBody>
      </p:sp>
    </p:spTree>
    <p:extLst>
      <p:ext uri="{BB962C8B-B14F-4D97-AF65-F5344CB8AC3E}">
        <p14:creationId xmlns:p14="http://schemas.microsoft.com/office/powerpoint/2010/main" val="398508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2285366"/>
            <a:ext cx="7562850" cy="33702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</a:t>
            </a:r>
            <a:r>
              <a:rPr lang="en-US" b="0" dirty="0" smtClean="0"/>
              <a:t>how to decline taxonomy </a:t>
            </a:r>
            <a:r>
              <a:rPr lang="en-US" b="0" dirty="0"/>
              <a:t>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Tutorial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35896" y="1733796"/>
            <a:ext cx="2172907" cy="543076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pgdb_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276872"/>
            <a:ext cx="3317275" cy="29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GreenGenes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Analysis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/>
              <a:t> </a:t>
            </a:r>
            <a:r>
              <a:rPr lang="en-US" sz="2400" dirty="0" smtClean="0"/>
              <a:t>gene? COG a collection of single copy genes for taxonomic signal</a:t>
            </a:r>
            <a:r>
              <a:rPr lang="en-US" sz="2400" baseline="30000" dirty="0" smtClean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6687</TotalTime>
  <Words>1880</Words>
  <Application>Microsoft Macintosh PowerPoint</Application>
  <PresentationFormat>On-screen Show (4:3)</PresentationFormat>
  <Paragraphs>226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1324</cp:revision>
  <dcterms:created xsi:type="dcterms:W3CDTF">2010-11-16T03:29:29Z</dcterms:created>
  <dcterms:modified xsi:type="dcterms:W3CDTF">2014-02-11T15:57:38Z</dcterms:modified>
</cp:coreProperties>
</file>